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8288000" cy="10287000"/>
  <p:notesSz cx="6858000" cy="9144000"/>
  <p:embeddedFontLst>
    <p:embeddedFont>
      <p:font typeface="Noto Sans CJK KR DemiLight" panose="020B0400000000000000" pitchFamily="34" charset="-128"/>
      <p:regular r:id="rId21"/>
    </p:embeddedFont>
    <p:embeddedFont>
      <p:font typeface="paybooc Bold" pitchFamily="2" charset="-127"/>
      <p:bold r:id="rId22"/>
    </p:embeddedFont>
    <p:embeddedFont>
      <p:font typeface="paybooc ExtraBold" pitchFamily="2" charset="-127"/>
      <p:bold r:id="rId23"/>
    </p:embeddedFont>
    <p:embeddedFont>
      <p:font typeface="paybooc Medium" pitchFamily="2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42" autoAdjust="0"/>
    <p:restoredTop sz="94589" autoAdjust="0"/>
  </p:normalViewPr>
  <p:slideViewPr>
    <p:cSldViewPr>
      <p:cViewPr varScale="1">
        <p:scale>
          <a:sx n="75" d="100"/>
          <a:sy n="75" d="100"/>
        </p:scale>
        <p:origin x="18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903700" cy="9296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425700" y="3873500"/>
            <a:ext cx="13436600" cy="311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endParaRPr dirty="0"/>
          </a:p>
          <a:p>
            <a:pPr lvl="0" algn="ctr">
              <a:lnSpc>
                <a:spcPct val="107899"/>
              </a:lnSpc>
            </a:pPr>
            <a:r>
              <a:rPr lang="en-US" sz="9100" b="0" i="0" u="none" strike="noStrike" dirty="0">
                <a:solidFill>
                  <a:srgbClr val="373737"/>
                </a:solidFill>
                <a:latin typeface="paybooc Medium"/>
              </a:rPr>
              <a:t>AI </a:t>
            </a:r>
            <a:r>
              <a:rPr lang="ko-KR" sz="9100" b="0" i="0" u="none" strike="noStrike" dirty="0">
                <a:solidFill>
                  <a:srgbClr val="373737"/>
                </a:solidFill>
                <a:ea typeface="paybooc Medium"/>
              </a:rPr>
              <a:t>기반</a:t>
            </a:r>
            <a:r>
              <a:rPr lang="en-US" sz="9100" b="0" i="0" u="none" strike="noStrike" dirty="0">
                <a:solidFill>
                  <a:srgbClr val="373737"/>
                </a:solidFill>
                <a:latin typeface="paybooc Medium"/>
              </a:rPr>
              <a:t> </a:t>
            </a:r>
            <a:r>
              <a:rPr lang="ko-KR" sz="9100" b="0" i="0" u="none" strike="noStrike" dirty="0">
                <a:solidFill>
                  <a:srgbClr val="373737"/>
                </a:solidFill>
                <a:ea typeface="paybooc Medium"/>
              </a:rPr>
              <a:t>가짜뉴스</a:t>
            </a:r>
            <a:r>
              <a:rPr lang="en-US" sz="9100" b="0" i="0" u="none" strike="noStrike" dirty="0">
                <a:solidFill>
                  <a:srgbClr val="373737"/>
                </a:solidFill>
                <a:latin typeface="paybooc Medium"/>
              </a:rPr>
              <a:t> </a:t>
            </a:r>
            <a:r>
              <a:rPr lang="ko-KR" sz="9100" b="0" i="0" u="none" strike="noStrike" dirty="0">
                <a:solidFill>
                  <a:srgbClr val="373737"/>
                </a:solidFill>
                <a:ea typeface="paybooc Medium"/>
              </a:rPr>
              <a:t>탐지기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00300" y="749300"/>
            <a:ext cx="13487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spc="200">
                <a:solidFill>
                  <a:srgbClr val="FFFFFF"/>
                </a:solidFill>
                <a:ea typeface="paybooc Bold"/>
              </a:rPr>
              <a:t>수리논리학</a:t>
            </a:r>
            <a:r>
              <a:rPr lang="en-US" sz="1800" b="0" i="0" u="none" strike="noStrike" spc="200">
                <a:solidFill>
                  <a:srgbClr val="FFFFFF"/>
                </a:solidFill>
                <a:latin typeface="paybooc Bold"/>
              </a:rPr>
              <a:t> 02</a:t>
            </a:r>
            <a:r>
              <a:rPr lang="ko-KR" sz="1800" b="0" i="0" u="none" strike="noStrike" spc="200">
                <a:solidFill>
                  <a:srgbClr val="FFFFFF"/>
                </a:solidFill>
                <a:ea typeface="paybooc Bold"/>
              </a:rPr>
              <a:t>분반</a:t>
            </a:r>
            <a:r>
              <a:rPr lang="en-US" sz="1800" b="0" i="0" u="none" strike="noStrike" spc="200">
                <a:solidFill>
                  <a:srgbClr val="FFFFFF"/>
                </a:solidFill>
                <a:latin typeface="paybooc Bold"/>
              </a:rPr>
              <a:t> </a:t>
            </a:r>
            <a:r>
              <a:rPr lang="ko-KR" sz="1800" b="0" i="0" u="none" strike="noStrike" spc="200">
                <a:solidFill>
                  <a:srgbClr val="FFFFFF"/>
                </a:solidFill>
                <a:ea typeface="paybooc Bold"/>
              </a:rPr>
              <a:t>팀프로젝트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22600"/>
            <a:ext cx="7543800" cy="278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022600"/>
            <a:ext cx="7543800" cy="278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6096000"/>
            <a:ext cx="7543800" cy="278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096000"/>
            <a:ext cx="7543800" cy="278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0" y="4013200"/>
            <a:ext cx="6400800" cy="67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4013200"/>
            <a:ext cx="6400800" cy="67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0" y="7086600"/>
            <a:ext cx="64008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7086600"/>
            <a:ext cx="6400800" cy="673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639300" y="79121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한국어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특유의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띄어쓰기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조사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문제에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강함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93300" y="7200900"/>
            <a:ext cx="64008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한국어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전용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데이터로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학습</a:t>
            </a:r>
          </a:p>
          <a:p>
            <a:pPr lvl="0" algn="ctr">
              <a:lnSpc>
                <a:spcPct val="99600"/>
              </a:lnSpc>
            </a:pPr>
            <a:endParaRPr lang="ko-KR" sz="2600" b="0" i="0" u="none" strike="noStrike">
              <a:solidFill>
                <a:srgbClr val="373737"/>
              </a:solidFill>
              <a:ea typeface="paybooc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671300" y="6680200"/>
            <a:ext cx="2832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90A4A5"/>
                </a:solidFill>
                <a:latin typeface="paybooc ExtraBold"/>
              </a:rPr>
              <a:t>POINT. 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52600" y="79121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더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빠르고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,  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비슷하거나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높은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성능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06600" y="7200900"/>
            <a:ext cx="6400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BERT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대비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학습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효율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2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배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이상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84600" y="6680200"/>
            <a:ext cx="2832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90A4A5"/>
                </a:solidFill>
                <a:latin typeface="paybooc ExtraBold"/>
              </a:rPr>
              <a:t>POINT. 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39300" y="48387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마스킹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예측이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아닌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“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단어가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바뀌었는지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”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판단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93300" y="4127500"/>
            <a:ext cx="6400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분류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태스크에서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BERT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계열보다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높은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성능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671300" y="3594100"/>
            <a:ext cx="2832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90A4A5"/>
                </a:solidFill>
                <a:latin typeface="paybooc ExtraBold"/>
              </a:rPr>
              <a:t>POINT. 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52600" y="48387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작은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파라미터로도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높은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성능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유지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06600" y="4127500"/>
            <a:ext cx="6400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ELECTRA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구조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기반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경량화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모델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784600" y="3594100"/>
            <a:ext cx="2832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90A4A5"/>
                </a:solidFill>
                <a:latin typeface="paybooc ExtraBold"/>
              </a:rPr>
              <a:t>POINT. 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KoELECTRA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47800" y="1638300"/>
            <a:ext cx="11049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3-1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22600"/>
            <a:ext cx="7543800" cy="278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022600"/>
            <a:ext cx="7543800" cy="278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6032500"/>
            <a:ext cx="7543800" cy="278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0" y="4013200"/>
            <a:ext cx="6400800" cy="673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4013200"/>
            <a:ext cx="6400800" cy="67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7086600"/>
            <a:ext cx="6400800" cy="6731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5702300" y="79502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최적의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학습률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배치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사이즈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에폭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등을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자동으로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탐색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943600" y="7200900"/>
            <a:ext cx="6400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불필요한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반복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실험을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줄임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34300" y="6769100"/>
            <a:ext cx="2832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90A4A5"/>
                </a:solidFill>
                <a:latin typeface="paybooc ExtraBold"/>
              </a:rPr>
              <a:t>POINT. 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39300" y="4838700"/>
            <a:ext cx="68834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단순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정확도보다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더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정밀한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모델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평가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반영</a:t>
            </a:r>
          </a:p>
          <a:p>
            <a:pPr lvl="0" algn="ctr">
              <a:lnSpc>
                <a:spcPct val="124499"/>
              </a:lnSpc>
            </a:pPr>
            <a:endParaRPr lang="ko-KR" sz="2400" b="0" i="0" u="none" strike="noStrike" spc="-100">
              <a:solidFill>
                <a:srgbClr val="373737"/>
              </a:solidFill>
              <a:ea typeface="Noto Sans CJK KR Demi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893300" y="4127500"/>
            <a:ext cx="64008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F1 Score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기준으로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최적화</a:t>
            </a:r>
          </a:p>
          <a:p>
            <a:pPr lvl="0" algn="ctr">
              <a:lnSpc>
                <a:spcPct val="99600"/>
              </a:lnSpc>
            </a:pPr>
            <a:endParaRPr lang="ko-KR" sz="2600" b="0" i="0" u="none" strike="noStrike">
              <a:solidFill>
                <a:srgbClr val="373737"/>
              </a:solidFill>
              <a:ea typeface="paybooc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671300" y="3594100"/>
            <a:ext cx="2832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90A4A5"/>
                </a:solidFill>
                <a:latin typeface="paybooc ExtraBold"/>
              </a:rPr>
              <a:t>POINT. 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52600" y="48387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적절한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하이퍼파라미터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조합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→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자동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선택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06600" y="4127500"/>
            <a:ext cx="64008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 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범위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내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샘플링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84600" y="3594100"/>
            <a:ext cx="2832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90A4A5"/>
                </a:solidFill>
                <a:latin typeface="paybooc ExtraBold"/>
              </a:rPr>
              <a:t>POINT. 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95700" y="1587500"/>
            <a:ext cx="11785600" cy="157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Optuna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기반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하이퍼파라미터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튜닝</a:t>
            </a:r>
          </a:p>
          <a:p>
            <a:pPr lvl="0" algn="ctr">
              <a:lnSpc>
                <a:spcPct val="99600"/>
              </a:lnSpc>
            </a:pPr>
            <a:endParaRPr lang="ko-KR" sz="4800" b="0" i="0" u="none" strike="noStrike">
              <a:solidFill>
                <a:srgbClr val="373737"/>
              </a:solidFill>
              <a:ea typeface="paybooc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47800" y="1638300"/>
            <a:ext cx="11049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3-1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149600"/>
            <a:ext cx="15036800" cy="586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6934200"/>
            <a:ext cx="6172200" cy="14478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778000" y="4076700"/>
            <a:ext cx="12941300" cy="281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/>
          </a:p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ko-KR" sz="3000" b="1" i="0" u="none" strike="noStrike">
                <a:solidFill>
                  <a:srgbClr val="373737"/>
                </a:solidFill>
                <a:ea typeface="Noto Sans CJK KR DemiLight"/>
              </a:rPr>
              <a:t>정확도</a:t>
            </a:r>
            <a:r>
              <a:rPr lang="en-US" sz="3000" b="1" i="0" u="none" strike="noStrike">
                <a:solidFill>
                  <a:srgbClr val="373737"/>
                </a:solidFill>
                <a:latin typeface="Noto Sans CJK KR DemiLight"/>
              </a:rPr>
              <a:t>: 0.982...</a:t>
            </a:r>
          </a:p>
          <a:p>
            <a:pPr lvl="0" algn="l">
              <a:lnSpc>
                <a:spcPct val="99600"/>
              </a:lnSpc>
            </a:pPr>
            <a:endParaRPr lang="en-US" sz="3000" b="1" i="0" u="none" strike="noStrike">
              <a:solidFill>
                <a:srgbClr val="373737"/>
              </a:solidFill>
              <a:latin typeface="Noto Sans CJK KR DemiLight"/>
            </a:endParaRPr>
          </a:p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F1 score</a:t>
            </a:r>
          </a:p>
          <a:p>
            <a:pPr lvl="0" algn="l">
              <a:lnSpc>
                <a:spcPct val="99600"/>
              </a:lnSpc>
            </a:pP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     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정밀도와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재현율을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고려한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F1 Score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는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0.982...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로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클래스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간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균형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있는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성능을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달성</a:t>
            </a:r>
          </a:p>
          <a:p>
            <a:pPr lvl="0" algn="l">
              <a:lnSpc>
                <a:spcPct val="99600"/>
              </a:lnSpc>
            </a:pPr>
            <a:endParaRPr lang="ko-KR" sz="3000" b="1" i="0" u="none" strike="noStrike" spc="-100">
              <a:solidFill>
                <a:srgbClr val="373737"/>
              </a:solidFill>
              <a:ea typeface="Noto Sans CJK KR Demi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78000" y="3416300"/>
            <a:ext cx="1352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KoELECTRA + Optuna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기반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하이퍼파라미터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튜닝을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적용했을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결과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및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성능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지표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2700" y="1663700"/>
            <a:ext cx="1562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3-2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2692400"/>
            <a:ext cx="10820400" cy="6807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최종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결과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및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성능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지표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2700" y="1663700"/>
            <a:ext cx="1562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3-2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6" name="Picture 1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27300" y="2527300"/>
            <a:ext cx="13233400" cy="7112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시연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영상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2700" y="1663700"/>
            <a:ext cx="1562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6" name="Picture 1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05100" y="2667000"/>
            <a:ext cx="12941300" cy="6959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시연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영상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8400" y="1587500"/>
            <a:ext cx="1562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3162300"/>
            <a:ext cx="15113000" cy="586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2300" y="9017000"/>
            <a:ext cx="69469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9017000"/>
            <a:ext cx="6946900" cy="1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917700" y="4991100"/>
            <a:ext cx="10985500" cy="270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데이터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확보의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어려움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spc="-100">
              <a:solidFill>
                <a:srgbClr val="373737"/>
              </a:solidFill>
              <a:ea typeface="Noto Sans CJK KR DemiLight"/>
            </a:endParaRPr>
          </a:p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비정형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뉴스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데이터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(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블로그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, SNS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등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)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의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확장성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제약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spc="-100">
              <a:solidFill>
                <a:srgbClr val="373737"/>
              </a:solidFill>
              <a:ea typeface="Noto Sans CJK KR DemiLight"/>
            </a:endParaRPr>
          </a:p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결과에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대한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판단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근거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부족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66900" y="3657600"/>
            <a:ext cx="78486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데이터</a:t>
            </a:r>
            <a:r>
              <a:rPr lang="en-US" sz="3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다양성</a:t>
            </a:r>
            <a:r>
              <a:rPr lang="en-US" sz="3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및</a:t>
            </a:r>
            <a:r>
              <a:rPr lang="en-US" sz="3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설명</a:t>
            </a:r>
            <a:r>
              <a:rPr lang="en-US" sz="3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가능성</a:t>
            </a:r>
            <a:r>
              <a:rPr lang="en-US" sz="3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부족</a:t>
            </a:r>
          </a:p>
          <a:p>
            <a:pPr lvl="0" algn="ctr">
              <a:lnSpc>
                <a:spcPct val="99600"/>
              </a:lnSpc>
            </a:pPr>
            <a:endParaRPr lang="ko-KR" sz="3800" b="0" i="0" u="none" strike="noStrike">
              <a:solidFill>
                <a:srgbClr val="373737"/>
              </a:solidFill>
              <a:ea typeface="paybooc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한계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9017000"/>
            <a:ext cx="69469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9017000"/>
            <a:ext cx="69469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3149600"/>
            <a:ext cx="14833600" cy="586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917700" y="4991100"/>
            <a:ext cx="109855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ko-KR" sz="3500" b="0" i="0" u="none" strike="noStrike">
                <a:solidFill>
                  <a:srgbClr val="373737"/>
                </a:solidFill>
                <a:ea typeface="Noto Sans CJK KR DemiLight"/>
              </a:rPr>
              <a:t>모델도</a:t>
            </a:r>
            <a:r>
              <a:rPr lang="en-US" sz="35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>
                <a:solidFill>
                  <a:srgbClr val="373737"/>
                </a:solidFill>
                <a:ea typeface="Noto Sans CJK KR DemiLight"/>
              </a:rPr>
              <a:t>틀리고</a:t>
            </a:r>
            <a:r>
              <a:rPr lang="en-US" sz="35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>
                <a:solidFill>
                  <a:srgbClr val="373737"/>
                </a:solidFill>
                <a:ea typeface="Noto Sans CJK KR DemiLight"/>
              </a:rPr>
              <a:t>사람도</a:t>
            </a:r>
            <a:r>
              <a:rPr lang="en-US" sz="35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>
                <a:solidFill>
                  <a:srgbClr val="373737"/>
                </a:solidFill>
                <a:ea typeface="Noto Sans CJK KR DemiLight"/>
              </a:rPr>
              <a:t>판단</a:t>
            </a:r>
            <a:r>
              <a:rPr lang="en-US" sz="35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>
                <a:solidFill>
                  <a:srgbClr val="373737"/>
                </a:solidFill>
                <a:ea typeface="Noto Sans CJK KR DemiLight"/>
              </a:rPr>
              <a:t>하기</a:t>
            </a:r>
            <a:r>
              <a:rPr lang="en-US" sz="35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>
                <a:solidFill>
                  <a:srgbClr val="373737"/>
                </a:solidFill>
                <a:ea typeface="Noto Sans CJK KR DemiLight"/>
              </a:rPr>
              <a:t>어려운</a:t>
            </a:r>
            <a:r>
              <a:rPr lang="en-US" sz="3500" b="0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>
                <a:solidFill>
                  <a:srgbClr val="373737"/>
                </a:solidFill>
                <a:ea typeface="Noto Sans CJK KR DemiLight"/>
              </a:rPr>
              <a:t>뉴스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>
              <a:solidFill>
                <a:srgbClr val="373737"/>
              </a:solidFill>
              <a:ea typeface="Noto Sans CJK KR DemiLight"/>
            </a:endParaRPr>
          </a:p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팩트는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맞지만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맥락이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왜곡된</a:t>
            </a:r>
            <a:r>
              <a:rPr lang="en-US" sz="3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spc="-100">
                <a:solidFill>
                  <a:srgbClr val="373737"/>
                </a:solidFill>
                <a:ea typeface="Noto Sans CJK KR DemiLight"/>
              </a:rPr>
              <a:t>뉴스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spc="-100">
              <a:solidFill>
                <a:srgbClr val="373737"/>
              </a:solidFill>
              <a:ea typeface="Noto Sans CJK KR Demi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66900" y="3657600"/>
            <a:ext cx="55880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하드</a:t>
            </a:r>
            <a:r>
              <a:rPr lang="en-US" sz="3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케이스</a:t>
            </a:r>
            <a:r>
              <a:rPr lang="en-US" sz="3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처리</a:t>
            </a:r>
            <a:r>
              <a:rPr lang="en-US" sz="3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어려움</a:t>
            </a:r>
          </a:p>
          <a:p>
            <a:pPr lvl="0" algn="ctr">
              <a:lnSpc>
                <a:spcPct val="99600"/>
              </a:lnSpc>
            </a:pPr>
            <a:endParaRPr lang="ko-KR" sz="3800" b="0" i="0" u="none" strike="noStrike">
              <a:solidFill>
                <a:srgbClr val="373737"/>
              </a:solidFill>
              <a:ea typeface="paybooc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한계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9017000"/>
            <a:ext cx="69469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9017000"/>
            <a:ext cx="69469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3149600"/>
            <a:ext cx="14833600" cy="5867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955800" y="4165600"/>
            <a:ext cx="16776700" cy="433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Chrome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확장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도구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형태로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구현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→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뉴스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열람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시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자동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분석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373737"/>
              </a:solidFill>
              <a:ea typeface="Noto Sans CJK KR DemiLight"/>
            </a:endParaRPr>
          </a:p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사용자가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마우스를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올리면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요약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/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신뢰도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표시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 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en-US" sz="3800" b="0" i="0" u="none" strike="noStrike" dirty="0">
                <a:solidFill>
                  <a:srgbClr val="373737"/>
                </a:solidFill>
                <a:latin typeface="paybooc Bold"/>
              </a:rPr>
              <a:t>   </a:t>
            </a:r>
            <a:r>
              <a:rPr lang="ko-KR" sz="3800" b="0" i="0" u="none" strike="noStrike" dirty="0">
                <a:solidFill>
                  <a:srgbClr val="373737"/>
                </a:solidFill>
                <a:ea typeface="paybooc Bold"/>
              </a:rPr>
              <a:t>추가적인</a:t>
            </a:r>
            <a:r>
              <a:rPr lang="en-US" sz="3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800" b="0" i="0" u="none" strike="noStrike" dirty="0">
                <a:solidFill>
                  <a:srgbClr val="373737"/>
                </a:solidFill>
                <a:ea typeface="paybooc Bold"/>
              </a:rPr>
              <a:t>기능</a:t>
            </a:r>
          </a:p>
          <a:p>
            <a:pPr lvl="0" algn="l">
              <a:lnSpc>
                <a:spcPct val="99600"/>
              </a:lnSpc>
            </a:pP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 </a:t>
            </a:r>
          </a:p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설명력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도구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도입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및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실제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웹서비스</a:t>
            </a:r>
            <a:r>
              <a:rPr lang="en-US" sz="3500" b="0" i="0" u="none" strike="noStrike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500" b="0" i="0" u="none" strike="noStrike" dirty="0">
                <a:solidFill>
                  <a:srgbClr val="373737"/>
                </a:solidFill>
                <a:ea typeface="Noto Sans CJK KR DemiLight"/>
              </a:rPr>
              <a:t>배포</a:t>
            </a:r>
          </a:p>
          <a:p>
            <a:pPr lvl="0" algn="l">
              <a:lnSpc>
                <a:spcPct val="99600"/>
              </a:lnSpc>
            </a:pPr>
            <a:endParaRPr lang="ko-KR" sz="3500" b="0" i="0" u="none" strike="noStrike" dirty="0">
              <a:solidFill>
                <a:srgbClr val="373737"/>
              </a:solidFill>
              <a:ea typeface="Noto Sans CJK KR Demi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905000" y="3390900"/>
            <a:ext cx="55880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브라우저</a:t>
            </a:r>
            <a:r>
              <a:rPr lang="en-US" sz="3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확장</a:t>
            </a:r>
            <a:r>
              <a:rPr lang="en-US" sz="3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800" b="0" i="0" u="none" strike="noStrike">
                <a:solidFill>
                  <a:srgbClr val="373737"/>
                </a:solidFill>
                <a:ea typeface="paybooc Bold"/>
              </a:rPr>
              <a:t>프로그램</a:t>
            </a:r>
          </a:p>
          <a:p>
            <a:pPr lvl="0" algn="ctr">
              <a:lnSpc>
                <a:spcPct val="99600"/>
              </a:lnSpc>
            </a:pPr>
            <a:endParaRPr lang="ko-KR" sz="3800" b="0" i="0" u="none" strike="noStrike">
              <a:solidFill>
                <a:srgbClr val="373737"/>
              </a:solidFill>
              <a:ea typeface="paybooc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서비스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확장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0C29D8-00B9-9EDC-F7A6-B2494075F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E10F206-8A46-5BC8-450E-A47FA69AB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903700" cy="92964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CC36582-9E29-7797-4A31-529BA4BB4B1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A30B110-5E19-9755-41E7-A878C6010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958071-CCAA-6265-32BF-B2F29CEEE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85BB6E4-7657-0D91-83E8-71F50D349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6BE96D1-996E-56AA-5D18-E0FC1CD4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981527A-D315-2757-3DC8-AC8DFEF2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9" name="Group 9">
            <a:extLst>
              <a:ext uri="{FF2B5EF4-FFF2-40B4-BE49-F238E27FC236}">
                <a16:creationId xmlns:a16="http://schemas.microsoft.com/office/drawing/2014/main" id="{57FAC46F-84C5-A791-6437-FE2FB798E3E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BB0BE4B-6E78-CBAB-50F0-9C1C26EC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4E60455-BF19-3C2D-0BE2-64C7BB4D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2A97E01-0885-F567-6E38-047B78D77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B6EC22D-F02A-C2F7-2502-F7E44FAB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ABCDC98-091B-AE8B-23B5-EFA08DC9A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9DEC8DA-BFB9-03B6-34CA-E52AA51E3DF8}"/>
              </a:ext>
            </a:extLst>
          </p:cNvPr>
          <p:cNvSpPr txBox="1"/>
          <p:nvPr/>
        </p:nvSpPr>
        <p:spPr>
          <a:xfrm>
            <a:off x="2425700" y="3873500"/>
            <a:ext cx="13436600" cy="311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endParaRPr dirty="0"/>
          </a:p>
          <a:p>
            <a:pPr lvl="0" algn="ctr">
              <a:lnSpc>
                <a:spcPct val="107899"/>
              </a:lnSpc>
            </a:pPr>
            <a:r>
              <a:rPr lang="ko-KR" altLang="en-US" sz="9100" b="0" i="0" u="none" strike="noStrike" dirty="0">
                <a:solidFill>
                  <a:srgbClr val="373737"/>
                </a:solidFill>
                <a:latin typeface="paybooc Medium"/>
              </a:rPr>
              <a:t>감사합니다</a:t>
            </a:r>
            <a:endParaRPr lang="ko-KR" sz="9100" b="0" i="0" u="none" strike="noStrike" dirty="0">
              <a:solidFill>
                <a:srgbClr val="373737"/>
              </a:solidFill>
              <a:ea typeface="paybooc Medium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9C39C18-3149-29A0-1737-CE0BF2BB1B5B}"/>
              </a:ext>
            </a:extLst>
          </p:cNvPr>
          <p:cNvSpPr txBox="1"/>
          <p:nvPr/>
        </p:nvSpPr>
        <p:spPr>
          <a:xfrm>
            <a:off x="2400300" y="749300"/>
            <a:ext cx="13487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800" b="0" i="0" u="none" strike="noStrike" spc="200">
                <a:solidFill>
                  <a:srgbClr val="FFFFFF"/>
                </a:solidFill>
                <a:ea typeface="paybooc Bold"/>
              </a:rPr>
              <a:t>수리논리학</a:t>
            </a:r>
            <a:r>
              <a:rPr lang="en-US" sz="1800" b="0" i="0" u="none" strike="noStrike" spc="200">
                <a:solidFill>
                  <a:srgbClr val="FFFFFF"/>
                </a:solidFill>
                <a:latin typeface="paybooc Bold"/>
              </a:rPr>
              <a:t> 02</a:t>
            </a:r>
            <a:r>
              <a:rPr lang="ko-KR" sz="1800" b="0" i="0" u="none" strike="noStrike" spc="200">
                <a:solidFill>
                  <a:srgbClr val="FFFFFF"/>
                </a:solidFill>
                <a:ea typeface="paybooc Bold"/>
              </a:rPr>
              <a:t>분반</a:t>
            </a:r>
            <a:r>
              <a:rPr lang="en-US" sz="1800" b="0" i="0" u="none" strike="noStrike" spc="200">
                <a:solidFill>
                  <a:srgbClr val="FFFFFF"/>
                </a:solidFill>
                <a:latin typeface="paybooc Bold"/>
              </a:rPr>
              <a:t> </a:t>
            </a:r>
            <a:r>
              <a:rPr lang="ko-KR" sz="1800" b="0" i="0" u="none" strike="noStrike" spc="200">
                <a:solidFill>
                  <a:srgbClr val="FFFFFF"/>
                </a:solidFill>
                <a:ea typeface="paybooc Bold"/>
              </a:rPr>
              <a:t>팀프로젝트</a:t>
            </a:r>
          </a:p>
        </p:txBody>
      </p:sp>
    </p:spTree>
    <p:extLst>
      <p:ext uri="{BB962C8B-B14F-4D97-AF65-F5344CB8AC3E}">
        <p14:creationId xmlns:p14="http://schemas.microsoft.com/office/powerpoint/2010/main" val="2751148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9037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3238500"/>
            <a:ext cx="7239000" cy="1739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5207000"/>
            <a:ext cx="7239000" cy="1739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0" y="7188200"/>
            <a:ext cx="7239000" cy="173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100" y="3238500"/>
            <a:ext cx="7239000" cy="173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5207000"/>
            <a:ext cx="7239000" cy="1739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00" y="7188200"/>
            <a:ext cx="7239000" cy="1739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642600" y="7874000"/>
            <a:ext cx="5232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한계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및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서비스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확장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64700" y="7810500"/>
            <a:ext cx="825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90A4A5"/>
                </a:solidFill>
                <a:latin typeface="paybooc Extra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42600" y="5905500"/>
            <a:ext cx="5232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시연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영상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64700" y="5842000"/>
            <a:ext cx="825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90A4A5"/>
                </a:solidFill>
                <a:latin typeface="paybooc Extra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53700" y="3937000"/>
            <a:ext cx="5232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결과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및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성능지표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64700" y="3873500"/>
            <a:ext cx="10033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90A4A5"/>
                </a:solidFill>
                <a:latin typeface="paybooc ExtraBold"/>
              </a:rPr>
              <a:t>03-2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695700" y="7937500"/>
            <a:ext cx="33020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99600"/>
              </a:lnSpc>
            </a:pP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1. klue/RoBERTa, </a:t>
            </a:r>
          </a:p>
          <a:p>
            <a:pPr lvl="0" algn="just">
              <a:lnSpc>
                <a:spcPct val="99600"/>
              </a:lnSpc>
            </a:pP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2. </a:t>
            </a:r>
            <a:r>
              <a:rPr lang="ko-KR" sz="1700" b="1" i="0" u="none" strike="noStrike">
                <a:solidFill>
                  <a:srgbClr val="373737"/>
                </a:solidFill>
                <a:ea typeface="Noto Sans CJK KR DemiLight"/>
              </a:rPr>
              <a:t>문장</a:t>
            </a: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1" i="0" u="none" strike="noStrike">
                <a:solidFill>
                  <a:srgbClr val="373737"/>
                </a:solidFill>
                <a:ea typeface="Noto Sans CJK KR DemiLight"/>
              </a:rPr>
              <a:t>청크</a:t>
            </a: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 + </a:t>
            </a:r>
            <a:r>
              <a:rPr lang="ko-KR" sz="1700" b="1" i="0" u="none" strike="noStrike">
                <a:solidFill>
                  <a:srgbClr val="373737"/>
                </a:solidFill>
                <a:ea typeface="Noto Sans CJK KR DemiLight"/>
              </a:rPr>
              <a:t>문장</a:t>
            </a: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1" i="0" u="none" strike="noStrike">
                <a:solidFill>
                  <a:srgbClr val="373737"/>
                </a:solidFill>
                <a:ea typeface="Noto Sans CJK KR DemiLight"/>
              </a:rPr>
              <a:t>단위</a:t>
            </a: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1" i="0" u="none" strike="noStrike">
                <a:solidFill>
                  <a:srgbClr val="373737"/>
                </a:solidFill>
                <a:ea typeface="Noto Sans CJK KR DemiLight"/>
              </a:rPr>
              <a:t>후처리</a:t>
            </a: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  </a:t>
            </a:r>
          </a:p>
          <a:p>
            <a:pPr lvl="0" algn="just">
              <a:lnSpc>
                <a:spcPct val="99600"/>
              </a:lnSpc>
            </a:pP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3. koELECTRA </a:t>
            </a:r>
            <a:r>
              <a:rPr lang="ko-KR" sz="1700" b="1" i="0" u="none" strike="noStrike">
                <a:solidFill>
                  <a:srgbClr val="373737"/>
                </a:solidFill>
                <a:ea typeface="Noto Sans CJK KR DemiLight"/>
              </a:rPr>
              <a:t>및</a:t>
            </a: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 optuna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743200" y="7327900"/>
            <a:ext cx="5232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학습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모델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설명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66900" y="7886700"/>
            <a:ext cx="1460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90A4A5"/>
                </a:solidFill>
                <a:latin typeface="paybooc ExtraBold"/>
              </a:rPr>
              <a:t>03-1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695700" y="5918200"/>
            <a:ext cx="3911600" cy="78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99600"/>
              </a:lnSpc>
            </a:pP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FE: React, CSS, JavaScript </a:t>
            </a:r>
          </a:p>
          <a:p>
            <a:pPr lvl="0" algn="just">
              <a:lnSpc>
                <a:spcPct val="99600"/>
              </a:lnSpc>
            </a:pP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BE: FastAPI, Uvicorn </a:t>
            </a:r>
          </a:p>
          <a:p>
            <a:pPr lvl="0" algn="just">
              <a:lnSpc>
                <a:spcPct val="99600"/>
              </a:lnSpc>
            </a:pP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AI model: klue/RoBERTa, KoELECTRa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17800" y="5410200"/>
            <a:ext cx="5232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기술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스택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57400" y="5892800"/>
            <a:ext cx="825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90A4A5"/>
                </a:solidFill>
                <a:latin typeface="paybooc Extra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768600" y="4229100"/>
            <a:ext cx="51308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1700" b="1" i="0" u="none" strike="noStrike">
                <a:solidFill>
                  <a:srgbClr val="373737"/>
                </a:solidFill>
                <a:ea typeface="Noto Sans CJK KR DemiLight"/>
              </a:rPr>
              <a:t>배경</a:t>
            </a: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1700" b="1" i="0" u="none" strike="noStrike">
                <a:solidFill>
                  <a:srgbClr val="373737"/>
                </a:solidFill>
                <a:ea typeface="Noto Sans CJK KR DemiLight"/>
              </a:rPr>
              <a:t>문제</a:t>
            </a: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1700" b="1" i="0" u="none" strike="noStrike">
                <a:solidFill>
                  <a:srgbClr val="373737"/>
                </a:solidFill>
                <a:ea typeface="Noto Sans CJK KR DemiLight"/>
              </a:rPr>
              <a:t>정의</a:t>
            </a:r>
            <a:r>
              <a:rPr lang="en-US" sz="1700" b="1" i="0" u="none" strike="noStrike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1700" b="1" i="0" u="none" strike="noStrike">
                <a:solidFill>
                  <a:srgbClr val="373737"/>
                </a:solidFill>
                <a:ea typeface="Noto Sans CJK KR DemiLight"/>
              </a:rPr>
              <a:t>목표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17800" y="3505200"/>
            <a:ext cx="5232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프로젝트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paybooc Bold"/>
              </a:rPr>
              <a:t>소개</a:t>
            </a:r>
            <a:r>
              <a:rPr lang="en-US" sz="2200" b="0" i="0" u="none" strike="noStrike" spc="-100">
                <a:solidFill>
                  <a:srgbClr val="373737"/>
                </a:solidFill>
                <a:latin typeface="paybooc Bold"/>
              </a:rPr>
              <a:t>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57400" y="3924300"/>
            <a:ext cx="8255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90A4A5"/>
                </a:solidFill>
                <a:latin typeface="paybooc ExtraBold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867400" y="1930400"/>
            <a:ext cx="6553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000" b="0" i="0" u="none" strike="noStrike">
                <a:solidFill>
                  <a:srgbClr val="373737"/>
                </a:solidFill>
                <a:latin typeface="paybooc ExtraBold"/>
              </a:rPr>
              <a:t>CONTENTS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00300" y="749300"/>
            <a:ext cx="134874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 spc="200">
                <a:solidFill>
                  <a:srgbClr val="FFFFFF"/>
                </a:solidFill>
                <a:latin typeface="paybooc Bold"/>
              </a:rPr>
              <a:t>SIMPLE BUSINESS PRESENTATION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136900"/>
            <a:ext cx="8801100" cy="5842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3136900"/>
            <a:ext cx="6629400" cy="2628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2700" y="5753100"/>
            <a:ext cx="6464300" cy="257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22400" y="4610100"/>
            <a:ext cx="8788400" cy="300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사회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여러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분야에서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가짜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뉴스가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여론에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큰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영향을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미침</a:t>
            </a:r>
          </a:p>
          <a:p>
            <a:pPr lvl="0" algn="ctr">
              <a:lnSpc>
                <a:spcPct val="99600"/>
              </a:lnSpc>
            </a:pPr>
            <a:endParaRPr lang="ko-KR" sz="2800" b="0" i="0" u="none" strike="noStrike" dirty="0">
              <a:solidFill>
                <a:srgbClr val="373737"/>
              </a:solidFill>
              <a:ea typeface="paybooc Bold"/>
            </a:endParaRPr>
          </a:p>
          <a:p>
            <a:pPr lvl="0" algn="ctr">
              <a:lnSpc>
                <a:spcPct val="99600"/>
              </a:lnSpc>
            </a:pPr>
            <a:endParaRPr lang="ko-KR" sz="2800" b="0" i="0" u="none" strike="noStrike" dirty="0">
              <a:solidFill>
                <a:srgbClr val="373737"/>
              </a:solidFill>
              <a:ea typeface="paybooc Bold"/>
            </a:endParaRP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SNS,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포털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뉴스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댓글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기반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확산은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빠르지만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검증은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어려움</a:t>
            </a:r>
          </a:p>
          <a:p>
            <a:pPr lvl="0" algn="ctr">
              <a:lnSpc>
                <a:spcPct val="99600"/>
              </a:lnSpc>
            </a:pPr>
            <a:endParaRPr lang="ko-KR" sz="2800" b="0" i="0" u="none" strike="noStrike" dirty="0">
              <a:solidFill>
                <a:srgbClr val="373737"/>
              </a:solidFill>
              <a:ea typeface="paybooc Bold"/>
            </a:endParaRPr>
          </a:p>
          <a:p>
            <a:pPr lvl="0" algn="ctr">
              <a:lnSpc>
                <a:spcPct val="99600"/>
              </a:lnSpc>
            </a:pPr>
            <a:endParaRPr lang="ko-KR" sz="2800" b="0" i="0" u="none" strike="noStrike" dirty="0">
              <a:solidFill>
                <a:srgbClr val="373737"/>
              </a:solidFill>
              <a:ea typeface="paybooc Bold"/>
            </a:endParaRPr>
          </a:p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SNU</a:t>
            </a:r>
            <a:r>
              <a:rPr lang="ko-KR" sz="2800" b="0" i="0" u="none" strike="noStrike" dirty="0" err="1">
                <a:solidFill>
                  <a:srgbClr val="373737"/>
                </a:solidFill>
                <a:ea typeface="paybooc Bold"/>
              </a:rPr>
              <a:t>팩트체크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무기한</a:t>
            </a:r>
            <a:r>
              <a:rPr lang="en-US" sz="28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800" b="0" i="0" u="none" strike="noStrike" dirty="0">
                <a:solidFill>
                  <a:srgbClr val="373737"/>
                </a:solidFill>
                <a:ea typeface="paybooc Bold"/>
              </a:rPr>
              <a:t>휴지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프로젝트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배경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3162300"/>
            <a:ext cx="7239000" cy="586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2300" y="3162300"/>
            <a:ext cx="7239000" cy="5867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300" y="9017000"/>
            <a:ext cx="69469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600" y="9017000"/>
            <a:ext cx="69469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00" y="5791200"/>
            <a:ext cx="6273800" cy="266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4900" y="5791200"/>
            <a:ext cx="6273800" cy="2667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109200" y="7721600"/>
            <a:ext cx="6045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직관적인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시각화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및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사용자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친화적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UI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제공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09200" y="6870700"/>
            <a:ext cx="6045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실제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서비스에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활용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가능한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형태로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구축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09200" y="6019800"/>
            <a:ext cx="60452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다양한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한국어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특화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모델을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활용한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정확도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향상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28200" y="5181600"/>
            <a:ext cx="6819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한국어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기사에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특화된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AI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기반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진위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판별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시스템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구축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34800" y="3924300"/>
            <a:ext cx="2794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>
                <a:solidFill>
                  <a:srgbClr val="373737"/>
                </a:solidFill>
                <a:ea typeface="paybooc Bold"/>
              </a:rPr>
              <a:t>목표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65300" y="6819900"/>
            <a:ext cx="66675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한국어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기사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전체를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처리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할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수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있는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시스템이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필요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7200" y="6032500"/>
            <a:ext cx="68580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한국어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뉴스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환경에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최적화된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AI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기반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탐지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시스템</a:t>
            </a:r>
            <a:r>
              <a:rPr lang="en-US" sz="25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>
                <a:solidFill>
                  <a:srgbClr val="373737"/>
                </a:solidFill>
                <a:ea typeface="Noto Sans CJK KR DemiLight"/>
              </a:rPr>
              <a:t>부족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66900" y="5194300"/>
            <a:ext cx="64770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기존의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가짜뉴스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탐지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시스템은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대부분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영어</a:t>
            </a:r>
            <a:r>
              <a:rPr lang="en-US" sz="2500" b="0" i="0" u="none" strike="noStrike" spc="-100" dirty="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500" b="0" i="0" u="none" strike="noStrike" spc="-100" dirty="0">
                <a:solidFill>
                  <a:srgbClr val="373737"/>
                </a:solidFill>
                <a:ea typeface="Noto Sans CJK KR DemiLight"/>
              </a:rPr>
              <a:t>기반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759200" y="3924300"/>
            <a:ext cx="27940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300" b="0" i="0" u="none" strike="noStrike" dirty="0">
                <a:solidFill>
                  <a:srgbClr val="373737"/>
                </a:solidFill>
                <a:ea typeface="paybooc Bold"/>
              </a:rPr>
              <a:t>문제</a:t>
            </a:r>
            <a:r>
              <a:rPr lang="en-US" sz="3300" b="0" i="0" u="none" strike="noStrike" dirty="0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300" b="0" i="0" u="none" strike="noStrike" dirty="0">
                <a:solidFill>
                  <a:srgbClr val="373737"/>
                </a:solidFill>
                <a:ea typeface="paybooc Bold"/>
              </a:rPr>
              <a:t>정의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문제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정의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및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프로젝트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목표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600" y="3009900"/>
            <a:ext cx="4673600" cy="588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3009900"/>
            <a:ext cx="4673600" cy="5880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3009900"/>
            <a:ext cx="4660900" cy="5880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0" y="3708400"/>
            <a:ext cx="1803400" cy="180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100" y="6324600"/>
            <a:ext cx="3721100" cy="1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2300" y="3708400"/>
            <a:ext cx="1803400" cy="1803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9800" y="6324600"/>
            <a:ext cx="37084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7700" y="3708400"/>
            <a:ext cx="1803400" cy="180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71400" y="6324600"/>
            <a:ext cx="37211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4102100"/>
            <a:ext cx="1219200" cy="10414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9800" y="4152900"/>
            <a:ext cx="1168400" cy="990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39800" y="3937000"/>
            <a:ext cx="1231900" cy="1231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2014200" y="6642100"/>
            <a:ext cx="4572000" cy="201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KoELECTRA, RoBERTa, 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KLUE-RoBERTa  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다양한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딥러닝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모델을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실험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및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최적화하여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최적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성능을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달성</a:t>
            </a:r>
          </a:p>
          <a:p>
            <a:pPr lvl="0" algn="ctr">
              <a:lnSpc>
                <a:spcPct val="124499"/>
              </a:lnSpc>
            </a:pPr>
            <a:endParaRPr lang="ko-KR" sz="2200" b="0" i="0" u="none" strike="noStrike" spc="-100">
              <a:solidFill>
                <a:srgbClr val="373737"/>
              </a:solidFill>
              <a:ea typeface="Noto Sans CJK KR DemiLigh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611100" y="5740400"/>
            <a:ext cx="33147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AI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모델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73900" y="6845300"/>
            <a:ext cx="42418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React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기반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SPA,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사용자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인터페이스를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JavaScript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와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CSS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로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구현하여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반응형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디자인을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지원</a:t>
            </a:r>
          </a:p>
          <a:p>
            <a:pPr lvl="0" algn="ctr">
              <a:lnSpc>
                <a:spcPct val="124499"/>
              </a:lnSpc>
            </a:pPr>
            <a:endParaRPr lang="ko-KR" sz="2200" b="0" i="0" u="none" strike="noStrike" spc="-100">
              <a:solidFill>
                <a:srgbClr val="373737"/>
              </a:solidFill>
              <a:ea typeface="Noto Sans CJK KR DemiLigh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480300" y="5740400"/>
            <a:ext cx="33147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FE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17700" y="6845300"/>
            <a:ext cx="42291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FastAPI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와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Uvicorn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을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통해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텍스트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 </a:t>
            </a:r>
          </a:p>
          <a:p>
            <a:pPr lvl="0" algn="ctr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분석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요청을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처리하며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, </a:t>
            </a:r>
          </a:p>
          <a:p>
            <a:pPr lvl="0" algn="ctr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REST API 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방식으로</a:t>
            </a:r>
            <a:r>
              <a:rPr lang="en-US" sz="22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200" b="0" i="0" u="none" strike="noStrike" spc="-100">
                <a:solidFill>
                  <a:srgbClr val="373737"/>
                </a:solidFill>
                <a:ea typeface="Noto Sans CJK KR DemiLight"/>
              </a:rPr>
              <a:t>통신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74900" y="5740400"/>
            <a:ext cx="3314700" cy="45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BE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기술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스택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62100" y="1638300"/>
            <a:ext cx="787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3022600"/>
            <a:ext cx="7543800" cy="278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022600"/>
            <a:ext cx="7543800" cy="278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6096000"/>
            <a:ext cx="7543800" cy="278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6096000"/>
            <a:ext cx="7543800" cy="278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0" y="4013200"/>
            <a:ext cx="6400800" cy="67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4013200"/>
            <a:ext cx="6400800" cy="67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0" y="7086600"/>
            <a:ext cx="6400800" cy="673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7086600"/>
            <a:ext cx="6400800" cy="673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9639300" y="79121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 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한국어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특화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모델로는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klue/roberta-base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사용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893300" y="7200900"/>
            <a:ext cx="64008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다양한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언어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확장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가능</a:t>
            </a:r>
          </a:p>
          <a:p>
            <a:pPr lvl="0" algn="ctr">
              <a:lnSpc>
                <a:spcPct val="99600"/>
              </a:lnSpc>
            </a:pPr>
            <a:endParaRPr lang="ko-KR" sz="2600" b="0" i="0" u="none" strike="noStrike">
              <a:solidFill>
                <a:srgbClr val="373737"/>
              </a:solidFill>
              <a:ea typeface="paybooc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671300" y="6680200"/>
            <a:ext cx="2832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90A4A5"/>
                </a:solidFill>
                <a:latin typeface="paybooc ExtraBold"/>
              </a:rPr>
              <a:t>POINT. 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52600" y="79121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더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빠르고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,  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비슷하거나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높은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성능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06600" y="7200900"/>
            <a:ext cx="64008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BERT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대비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10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배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이상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데이터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사용</a:t>
            </a:r>
          </a:p>
          <a:p>
            <a:pPr lvl="0" algn="ctr">
              <a:lnSpc>
                <a:spcPct val="99600"/>
              </a:lnSpc>
            </a:pPr>
            <a:endParaRPr lang="ko-KR" sz="2600" b="0" i="0" u="none" strike="noStrike">
              <a:solidFill>
                <a:srgbClr val="373737"/>
              </a:solidFill>
              <a:ea typeface="paybooc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784600" y="6680200"/>
            <a:ext cx="2832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90A4A5"/>
                </a:solidFill>
                <a:latin typeface="paybooc ExtraBold"/>
              </a:rPr>
              <a:t>POINT. 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39300" y="48387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 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불필요한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학습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제거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,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효율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향상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93300" y="4127500"/>
            <a:ext cx="64008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NSP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제거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(Next Sentence Prediction)</a:t>
            </a:r>
          </a:p>
          <a:p>
            <a:pPr lvl="0" algn="ctr">
              <a:lnSpc>
                <a:spcPct val="99600"/>
              </a:lnSpc>
            </a:pPr>
            <a:endParaRPr lang="en-US" sz="2600" b="0" i="0" u="none" strike="noStrike">
              <a:solidFill>
                <a:srgbClr val="373737"/>
              </a:solidFill>
              <a:latin typeface="paybooc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671300" y="3594100"/>
            <a:ext cx="2832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90A4A5"/>
                </a:solidFill>
                <a:latin typeface="paybooc ExtraBold"/>
              </a:rPr>
              <a:t>POINT. 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52600" y="4838700"/>
            <a:ext cx="6883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전체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문맥을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동시에</a:t>
            </a:r>
            <a:r>
              <a:rPr lang="en-US" sz="24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0" i="0" u="none" strike="noStrike" spc="-100">
                <a:solidFill>
                  <a:srgbClr val="373737"/>
                </a:solidFill>
                <a:ea typeface="Noto Sans CJK KR DemiLight"/>
              </a:rPr>
              <a:t>파악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06600" y="4127500"/>
            <a:ext cx="64008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BERT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기반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양방향</a:t>
            </a:r>
            <a:r>
              <a:rPr lang="en-US" sz="2600" b="0" i="0" u="none" strike="noStrike">
                <a:solidFill>
                  <a:srgbClr val="373737"/>
                </a:solidFill>
                <a:latin typeface="paybooc Bold"/>
              </a:rPr>
              <a:t> Transformer </a:t>
            </a:r>
            <a:r>
              <a:rPr lang="ko-KR" sz="2600" b="0" i="0" u="none" strike="noStrike">
                <a:solidFill>
                  <a:srgbClr val="373737"/>
                </a:solidFill>
                <a:ea typeface="paybooc Bold"/>
              </a:rPr>
              <a:t>구조</a:t>
            </a:r>
          </a:p>
          <a:p>
            <a:pPr lvl="0" algn="ctr">
              <a:lnSpc>
                <a:spcPct val="99600"/>
              </a:lnSpc>
            </a:pPr>
            <a:endParaRPr lang="ko-KR" sz="2600" b="0" i="0" u="none" strike="noStrike">
              <a:solidFill>
                <a:srgbClr val="373737"/>
              </a:solidFill>
              <a:ea typeface="paybooc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784600" y="3594100"/>
            <a:ext cx="28321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800" b="0" i="0" u="none" strike="noStrike">
                <a:solidFill>
                  <a:srgbClr val="90A4A5"/>
                </a:solidFill>
                <a:latin typeface="paybooc ExtraBold"/>
              </a:rPr>
              <a:t>POINT. 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RoBERTA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47800" y="1638300"/>
            <a:ext cx="11049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3-1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3162300"/>
            <a:ext cx="15113000" cy="586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9017000"/>
            <a:ext cx="69469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00" y="6654800"/>
            <a:ext cx="14058900" cy="18034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070100" y="4660900"/>
            <a:ext cx="45847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정확도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:      0.4876</a:t>
            </a:r>
          </a:p>
          <a:p>
            <a:pPr lvl="0" algn="l">
              <a:lnSpc>
                <a:spcPct val="99600"/>
              </a:lnSpc>
            </a:pPr>
            <a:endParaRPr lang="en-US" sz="3000" b="1" i="0" u="none" strike="noStrike" spc="-100">
              <a:solidFill>
                <a:srgbClr val="373737"/>
              </a:solidFill>
              <a:latin typeface="Noto Sans CJK KR DemiLight"/>
            </a:endParaRPr>
          </a:p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F1 score : 0.6556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32000" y="3771900"/>
            <a:ext cx="97282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en-US" sz="3300" b="0" i="0" u="none" strike="noStrike">
                <a:solidFill>
                  <a:srgbClr val="373737"/>
                </a:solidFill>
                <a:latin typeface="paybooc Bold"/>
              </a:rPr>
              <a:t>klue/RoBERTa-base</a:t>
            </a:r>
            <a:r>
              <a:rPr lang="ko-KR" sz="3300" b="0" i="0" u="none" strike="noStrike">
                <a:solidFill>
                  <a:srgbClr val="373737"/>
                </a:solidFill>
                <a:ea typeface="paybooc Bold"/>
              </a:rPr>
              <a:t>를</a:t>
            </a:r>
            <a:r>
              <a:rPr lang="en-US" sz="33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300" b="0" i="0" u="none" strike="noStrike">
                <a:solidFill>
                  <a:srgbClr val="373737"/>
                </a:solidFill>
                <a:ea typeface="paybooc Bold"/>
              </a:rPr>
              <a:t>그대로</a:t>
            </a:r>
            <a:r>
              <a:rPr lang="en-US" sz="33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300" b="0" i="0" u="none" strike="noStrike">
                <a:solidFill>
                  <a:srgbClr val="373737"/>
                </a:solidFill>
                <a:ea typeface="paybooc Bold"/>
              </a:rPr>
              <a:t>사용했을</a:t>
            </a:r>
            <a:r>
              <a:rPr lang="en-US" sz="33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300" b="0" i="0" u="none" strike="noStrike">
                <a:solidFill>
                  <a:srgbClr val="373737"/>
                </a:solidFill>
                <a:ea typeface="paybooc Bold"/>
              </a:rPr>
              <a:t>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결과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및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성능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지표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2700" y="1663700"/>
            <a:ext cx="1562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3-2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3136900"/>
            <a:ext cx="10541000" cy="95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4064000"/>
            <a:ext cx="102743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4305300"/>
            <a:ext cx="105410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00" y="5232400"/>
            <a:ext cx="102616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5473700"/>
            <a:ext cx="105410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900" y="6400800"/>
            <a:ext cx="102743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0" y="6642100"/>
            <a:ext cx="10541000" cy="9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600" y="7569200"/>
            <a:ext cx="102743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2293600" y="3136900"/>
            <a:ext cx="4533900" cy="2349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3009900" y="6934200"/>
            <a:ext cx="8242300" cy="91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평균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확률을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기반으로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최종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기사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단위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라벨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결정</a:t>
            </a:r>
          </a:p>
          <a:p>
            <a:pPr lvl="0" algn="ctr">
              <a:lnSpc>
                <a:spcPct val="99600"/>
              </a:lnSpc>
            </a:pPr>
            <a:endParaRPr lang="ko-KR" sz="2800" b="0" i="0" u="none" strike="noStrike" spc="-100">
              <a:solidFill>
                <a:srgbClr val="373737"/>
              </a:solidFill>
              <a:ea typeface="Noto Sans CJK KR Demi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009900" y="5753100"/>
            <a:ext cx="8242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모든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청크의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소프트맥스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확률을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평균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/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가중합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54200" y="68834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90A4A5"/>
                </a:solidFill>
                <a:latin typeface="paybooc Extra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09900" y="4584700"/>
            <a:ext cx="8242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기사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단위로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구별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후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각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청크를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모델에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개별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입력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54200" y="57150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90A4A5"/>
                </a:solidFill>
                <a:latin typeface="paybooc ExtraBold"/>
              </a:rPr>
              <a:t>03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420600" y="3302000"/>
            <a:ext cx="54610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373737"/>
                </a:solidFill>
                <a:latin typeface="Noto Sans CJK KR DemiLight"/>
              </a:rPr>
              <a:t>ex)</a:t>
            </a:r>
          </a:p>
          <a:p>
            <a:pPr lvl="0" algn="l">
              <a:lnSpc>
                <a:spcPct val="124499"/>
              </a:lnSpc>
            </a:pPr>
            <a:r>
              <a:rPr lang="ko-KR" sz="2400" b="1" i="0" u="none" strike="noStrike" spc="-100">
                <a:solidFill>
                  <a:srgbClr val="373737"/>
                </a:solidFill>
                <a:ea typeface="Noto Sans CJK KR DemiLight"/>
              </a:rPr>
              <a:t>전체</a:t>
            </a:r>
            <a:r>
              <a:rPr lang="en-US" sz="24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1" i="0" u="none" strike="noStrike" spc="-100">
                <a:solidFill>
                  <a:srgbClr val="373737"/>
                </a:solidFill>
                <a:ea typeface="Noto Sans CJK KR DemiLight"/>
              </a:rPr>
              <a:t>기사</a:t>
            </a:r>
            <a:r>
              <a:rPr lang="en-US" sz="2400" b="1" i="0" u="none" strike="noStrike" spc="-100">
                <a:solidFill>
                  <a:srgbClr val="373737"/>
                </a:solidFill>
                <a:latin typeface="Noto Sans CJK KR DemiLight"/>
              </a:rPr>
              <a:t> → [</a:t>
            </a:r>
            <a:r>
              <a:rPr lang="ko-KR" sz="2400" b="1" i="0" u="none" strike="noStrike" spc="-100">
                <a:solidFill>
                  <a:srgbClr val="373737"/>
                </a:solidFill>
                <a:ea typeface="Noto Sans CJK KR DemiLight"/>
              </a:rPr>
              <a:t>문장</a:t>
            </a:r>
            <a:r>
              <a:rPr lang="en-US" sz="2400" b="1" i="0" u="none" strike="noStrike" spc="-100">
                <a:solidFill>
                  <a:srgbClr val="373737"/>
                </a:solidFill>
                <a:latin typeface="Noto Sans CJK KR DemiLight"/>
              </a:rPr>
              <a:t>1 + 2], [</a:t>
            </a:r>
            <a:r>
              <a:rPr lang="ko-KR" sz="2400" b="1" i="0" u="none" strike="noStrike" spc="-100">
                <a:solidFill>
                  <a:srgbClr val="373737"/>
                </a:solidFill>
                <a:ea typeface="Noto Sans CJK KR DemiLight"/>
              </a:rPr>
              <a:t>문장</a:t>
            </a:r>
            <a:r>
              <a:rPr lang="en-US" sz="2400" b="1" i="0" u="none" strike="noStrike" spc="-100">
                <a:solidFill>
                  <a:srgbClr val="373737"/>
                </a:solidFill>
                <a:latin typeface="Noto Sans CJK KR DemiLight"/>
              </a:rPr>
              <a:t>3 + 4], </a:t>
            </a:r>
          </a:p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373737"/>
                </a:solidFill>
                <a:latin typeface="Noto Sans CJK KR DemiLight"/>
              </a:rPr>
              <a:t>                          [</a:t>
            </a:r>
            <a:r>
              <a:rPr lang="ko-KR" sz="2400" b="1" i="0" u="none" strike="noStrike" spc="-100">
                <a:solidFill>
                  <a:srgbClr val="373737"/>
                </a:solidFill>
                <a:ea typeface="Noto Sans CJK KR DemiLight"/>
              </a:rPr>
              <a:t>문장</a:t>
            </a:r>
            <a:r>
              <a:rPr lang="en-US" sz="2400" b="1" i="0" u="none" strike="noStrike" spc="-100">
                <a:solidFill>
                  <a:srgbClr val="373737"/>
                </a:solidFill>
                <a:latin typeface="Noto Sans CJK KR DemiLight"/>
              </a:rPr>
              <a:t>5 + 6]…</a:t>
            </a:r>
          </a:p>
          <a:p>
            <a:pPr lvl="0" algn="l">
              <a:lnSpc>
                <a:spcPct val="124499"/>
              </a:lnSpc>
            </a:pPr>
            <a:r>
              <a:rPr lang="en-US" sz="2400" b="1" i="0" u="none" strike="noStrike" spc="-100">
                <a:solidFill>
                  <a:srgbClr val="373737"/>
                </a:solidFill>
                <a:latin typeface="Noto Sans CJK KR DemiLight"/>
              </a:rPr>
              <a:t>                    → </a:t>
            </a:r>
            <a:r>
              <a:rPr lang="ko-KR" sz="2400" b="1" i="0" u="none" strike="noStrike" spc="-100">
                <a:solidFill>
                  <a:srgbClr val="373737"/>
                </a:solidFill>
                <a:ea typeface="Noto Sans CJK KR DemiLight"/>
              </a:rPr>
              <a:t>총</a:t>
            </a:r>
            <a:r>
              <a:rPr lang="en-US" sz="2400" b="1" i="0" u="none" strike="noStrike" spc="-100">
                <a:solidFill>
                  <a:srgbClr val="373737"/>
                </a:solidFill>
                <a:latin typeface="Noto Sans CJK KR DemiLight"/>
              </a:rPr>
              <a:t> N</a:t>
            </a:r>
            <a:r>
              <a:rPr lang="ko-KR" sz="2400" b="1" i="0" u="none" strike="noStrike" spc="-100">
                <a:solidFill>
                  <a:srgbClr val="373737"/>
                </a:solidFill>
                <a:ea typeface="Noto Sans CJK KR DemiLight"/>
              </a:rPr>
              <a:t>개의</a:t>
            </a:r>
            <a:r>
              <a:rPr lang="en-US" sz="24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1" i="0" u="none" strike="noStrike" spc="-100">
                <a:solidFill>
                  <a:srgbClr val="373737"/>
                </a:solidFill>
                <a:ea typeface="Noto Sans CJK KR DemiLight"/>
              </a:rPr>
              <a:t>청크</a:t>
            </a:r>
            <a:r>
              <a:rPr lang="en-US" sz="24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400" b="1" i="0" u="none" strike="noStrike" spc="-100">
                <a:solidFill>
                  <a:srgbClr val="373737"/>
                </a:solidFill>
                <a:ea typeface="Noto Sans CJK KR DemiLight"/>
              </a:rPr>
              <a:t>생성</a:t>
            </a:r>
          </a:p>
          <a:p>
            <a:pPr lvl="0" algn="l">
              <a:lnSpc>
                <a:spcPct val="124499"/>
              </a:lnSpc>
            </a:pPr>
            <a:endParaRPr lang="ko-KR" sz="2400" b="1" i="0" u="none" strike="noStrike" spc="-100">
              <a:solidFill>
                <a:srgbClr val="373737"/>
              </a:solidFill>
              <a:ea typeface="Noto Sans CJK KR DemiLigh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854200" y="45466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90A4A5"/>
                </a:solidFill>
                <a:latin typeface="paybooc Extra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022600" y="3416300"/>
            <a:ext cx="8242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기사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본문을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문장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단위로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나눔</a:t>
            </a:r>
            <a:r>
              <a:rPr lang="en-US" sz="2800" b="0" i="0" u="none" strike="noStrike" spc="-100">
                <a:solidFill>
                  <a:srgbClr val="373737"/>
                </a:solidFill>
                <a:latin typeface="Noto Sans CJK KR DemiLight"/>
              </a:rPr>
              <a:t> →   </a:t>
            </a:r>
            <a:r>
              <a:rPr lang="ko-KR" sz="2800" b="0" i="0" u="none" strike="noStrike" spc="-100">
                <a:solidFill>
                  <a:srgbClr val="373737"/>
                </a:solidFill>
                <a:ea typeface="Noto Sans CJK KR DemiLight"/>
              </a:rPr>
              <a:t>청크화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854200" y="3378200"/>
            <a:ext cx="9779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>
                <a:solidFill>
                  <a:srgbClr val="90A4A5"/>
                </a:solidFill>
                <a:latin typeface="paybooc Extra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565400" y="1587500"/>
            <a:ext cx="145415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400" b="0" i="0" u="none" strike="noStrike">
                <a:solidFill>
                  <a:srgbClr val="373737"/>
                </a:solidFill>
                <a:latin typeface="paybooc Bold"/>
              </a:rPr>
              <a:t>klue/RoBERTA </a:t>
            </a:r>
            <a:r>
              <a:rPr lang="ko-KR" sz="4400" b="0" i="0" u="none" strike="noStrike">
                <a:solidFill>
                  <a:srgbClr val="373737"/>
                </a:solidFill>
                <a:ea typeface="paybooc Bold"/>
              </a:rPr>
              <a:t>기반</a:t>
            </a:r>
            <a:r>
              <a:rPr lang="en-US" sz="4400" b="0" i="0" u="none" strike="noStrike">
                <a:solidFill>
                  <a:srgbClr val="373737"/>
                </a:solidFill>
                <a:latin typeface="paybooc Bold"/>
              </a:rPr>
              <a:t> (</a:t>
            </a:r>
            <a:r>
              <a:rPr lang="ko-KR" sz="4400" b="0" i="0" u="none" strike="noStrike">
                <a:solidFill>
                  <a:srgbClr val="373737"/>
                </a:solidFill>
                <a:ea typeface="paybooc Bold"/>
              </a:rPr>
              <a:t>문장</a:t>
            </a:r>
            <a:r>
              <a:rPr lang="en-US" sz="44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400" b="0" i="0" u="none" strike="noStrike">
                <a:solidFill>
                  <a:srgbClr val="373737"/>
                </a:solidFill>
                <a:ea typeface="paybooc Bold"/>
              </a:rPr>
              <a:t>청크</a:t>
            </a:r>
            <a:r>
              <a:rPr lang="en-US" sz="44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400" b="0" i="0" u="none" strike="noStrike">
                <a:solidFill>
                  <a:srgbClr val="373737"/>
                </a:solidFill>
                <a:ea typeface="paybooc Bold"/>
              </a:rPr>
              <a:t>분리</a:t>
            </a:r>
            <a:r>
              <a:rPr lang="en-US" sz="4400" b="0" i="0" u="none" strike="noStrike">
                <a:solidFill>
                  <a:srgbClr val="373737"/>
                </a:solidFill>
                <a:latin typeface="paybooc Bold"/>
              </a:rPr>
              <a:t> + </a:t>
            </a:r>
            <a:r>
              <a:rPr lang="ko-KR" sz="4400" b="0" i="0" u="none" strike="noStrike">
                <a:solidFill>
                  <a:srgbClr val="373737"/>
                </a:solidFill>
                <a:ea typeface="paybooc Bold"/>
              </a:rPr>
              <a:t>기사</a:t>
            </a:r>
            <a:r>
              <a:rPr lang="en-US" sz="44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400" b="0" i="0" u="none" strike="noStrike">
                <a:solidFill>
                  <a:srgbClr val="373737"/>
                </a:solidFill>
                <a:ea typeface="paybooc Bold"/>
              </a:rPr>
              <a:t>단위</a:t>
            </a:r>
            <a:r>
              <a:rPr lang="en-US" sz="44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400" b="0" i="0" u="none" strike="noStrike">
                <a:solidFill>
                  <a:srgbClr val="373737"/>
                </a:solidFill>
                <a:ea typeface="paybooc Bold"/>
              </a:rPr>
              <a:t>예측</a:t>
            </a:r>
            <a:r>
              <a:rPr lang="en-US" sz="4400" b="0" i="0" u="none" strike="noStrike">
                <a:solidFill>
                  <a:srgbClr val="373737"/>
                </a:solidFill>
                <a:latin typeface="paybooc Bold"/>
              </a:rPr>
              <a:t>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46200" y="1676400"/>
            <a:ext cx="12700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3-1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16891000" cy="929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0" y="1447800"/>
            <a:ext cx="15532100" cy="1041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228600"/>
            <a:ext cx="190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228600"/>
            <a:ext cx="190500" cy="622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228600"/>
            <a:ext cx="190500" cy="622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228600"/>
            <a:ext cx="190500" cy="622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228600"/>
            <a:ext cx="190500" cy="6223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400" y="228600"/>
            <a:ext cx="190500" cy="62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100" y="228600"/>
            <a:ext cx="190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9800" y="228600"/>
            <a:ext cx="190500" cy="622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0" y="228600"/>
            <a:ext cx="190500" cy="622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00" y="228600"/>
            <a:ext cx="190500" cy="62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3149600"/>
            <a:ext cx="15036800" cy="5867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500" y="7670800"/>
            <a:ext cx="5702300" cy="1257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0" y="8242300"/>
            <a:ext cx="7302500" cy="596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778000" y="4076700"/>
            <a:ext cx="10109200" cy="373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청크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단위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정확도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: 0.9357 / 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기사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단위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정확도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: 0.9765</a:t>
            </a:r>
          </a:p>
          <a:p>
            <a:pPr lvl="0" algn="l">
              <a:lnSpc>
                <a:spcPct val="99600"/>
              </a:lnSpc>
            </a:pPr>
            <a:endParaRPr lang="en-US" sz="3000" b="1" i="0" u="none" strike="noStrike" spc="-100">
              <a:solidFill>
                <a:srgbClr val="373737"/>
              </a:solidFill>
              <a:latin typeface="Noto Sans CJK KR DemiLight"/>
            </a:endParaRPr>
          </a:p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F1 score: 0.9742</a:t>
            </a:r>
          </a:p>
          <a:p>
            <a:pPr lvl="0" algn="l">
              <a:lnSpc>
                <a:spcPct val="99600"/>
              </a:lnSpc>
            </a:pPr>
            <a:endParaRPr lang="en-US" sz="3000" b="1" i="0" u="none" strike="noStrike" spc="-100">
              <a:solidFill>
                <a:srgbClr val="373737"/>
              </a:solidFill>
              <a:latin typeface="Noto Sans CJK KR DemiLight"/>
            </a:endParaRPr>
          </a:p>
          <a:p>
            <a:pPr lvl="0" algn="l">
              <a:lnSpc>
                <a:spcPct val="99600"/>
              </a:lnSpc>
            </a:pP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여러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청크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예측값을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평균하면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노이즈가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상쇄됨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더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정확한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예측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가능</a:t>
            </a:r>
          </a:p>
          <a:p>
            <a:pPr lvl="0" algn="l">
              <a:lnSpc>
                <a:spcPct val="99600"/>
              </a:lnSpc>
            </a:pPr>
            <a:endParaRPr lang="ko-KR" sz="3000" b="1" i="0" u="none" strike="noStrike" spc="-100">
              <a:solidFill>
                <a:srgbClr val="373737"/>
              </a:solidFill>
              <a:ea typeface="Noto Sans CJK KR DemiLight"/>
            </a:endParaRPr>
          </a:p>
          <a:p>
            <a:pPr lvl="0" algn="l">
              <a:lnSpc>
                <a:spcPct val="99600"/>
              </a:lnSpc>
            </a:pP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    ex)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청크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1, 2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는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맞고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청크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3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은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틀렸을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때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, </a:t>
            </a:r>
          </a:p>
          <a:p>
            <a:pPr lvl="0" algn="l">
              <a:lnSpc>
                <a:spcPct val="99600"/>
              </a:lnSpc>
            </a:pP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           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전체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확률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평균은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여전히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올바른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방향으로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기울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수</a:t>
            </a:r>
            <a:r>
              <a:rPr lang="en-US" sz="3000" b="1" i="0" u="none" strike="noStrike" spc="-100">
                <a:solidFill>
                  <a:srgbClr val="373737"/>
                </a:solidFill>
                <a:latin typeface="Noto Sans CJK KR DemiLight"/>
              </a:rPr>
              <a:t> </a:t>
            </a:r>
            <a:r>
              <a:rPr lang="ko-KR" sz="3000" b="1" i="0" u="none" strike="noStrike" spc="-100">
                <a:solidFill>
                  <a:srgbClr val="373737"/>
                </a:solidFill>
                <a:ea typeface="Noto Sans CJK KR DemiLight"/>
              </a:rPr>
              <a:t>있음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78000" y="3416300"/>
            <a:ext cx="13525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373737"/>
              </a:buClr>
              <a:buFont typeface="Arial"/>
              <a:buChar char="●"/>
            </a:pP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klue/RoBERTa-base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기반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(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문장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청크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분리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+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기사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단위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예측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)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을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적용했을</a:t>
            </a:r>
            <a:r>
              <a:rPr lang="en-US" sz="30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3000" b="0" i="0" u="none" strike="noStrike">
                <a:solidFill>
                  <a:srgbClr val="373737"/>
                </a:solidFill>
                <a:ea typeface="paybooc Bold"/>
              </a:rPr>
              <a:t>때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695700" y="1587500"/>
            <a:ext cx="11785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결과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및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성능</a:t>
            </a:r>
            <a:r>
              <a:rPr lang="en-US" sz="4800" b="0" i="0" u="none" strike="noStrike">
                <a:solidFill>
                  <a:srgbClr val="373737"/>
                </a:solidFill>
                <a:latin typeface="paybooc Bold"/>
              </a:rPr>
              <a:t> </a:t>
            </a:r>
            <a:r>
              <a:rPr lang="ko-KR" sz="4800" b="0" i="0" u="none" strike="noStrike">
                <a:solidFill>
                  <a:srgbClr val="373737"/>
                </a:solidFill>
                <a:ea typeface="paybooc Bold"/>
              </a:rPr>
              <a:t>지표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2700" y="1663700"/>
            <a:ext cx="1562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>
                <a:solidFill>
                  <a:srgbClr val="FFFFFF"/>
                </a:solidFill>
                <a:latin typeface="paybooc ExtraBold"/>
              </a:rPr>
              <a:t>3-2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695</Words>
  <Application>Microsoft Macintosh PowerPoint</Application>
  <PresentationFormat>사용자 지정</PresentationFormat>
  <Paragraphs>169</Paragraphs>
  <Slides>19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paybooc Bold</vt:lpstr>
      <vt:lpstr>Noto Sans CJK KR DemiLight</vt:lpstr>
      <vt:lpstr>Calibri</vt:lpstr>
      <vt:lpstr>paybooc ExtraBold</vt:lpstr>
      <vt:lpstr>paybooc Medium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황웅재</cp:lastModifiedBy>
  <cp:revision>5</cp:revision>
  <dcterms:created xsi:type="dcterms:W3CDTF">2006-08-16T00:00:00Z</dcterms:created>
  <dcterms:modified xsi:type="dcterms:W3CDTF">2025-05-27T06:33:51Z</dcterms:modified>
</cp:coreProperties>
</file>